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1" r:id="rId1"/>
  </p:sldMasterIdLst>
  <p:notesMasterIdLst>
    <p:notesMasterId r:id="rId25"/>
  </p:notesMasterIdLst>
  <p:sldIdLst>
    <p:sldId id="313" r:id="rId2"/>
    <p:sldId id="487" r:id="rId3"/>
    <p:sldId id="477" r:id="rId4"/>
    <p:sldId id="480" r:id="rId5"/>
    <p:sldId id="510" r:id="rId6"/>
    <p:sldId id="504" r:id="rId7"/>
    <p:sldId id="507" r:id="rId8"/>
    <p:sldId id="478" r:id="rId9"/>
    <p:sldId id="509" r:id="rId10"/>
    <p:sldId id="488" r:id="rId11"/>
    <p:sldId id="482" r:id="rId12"/>
    <p:sldId id="483" r:id="rId13"/>
    <p:sldId id="484" r:id="rId14"/>
    <p:sldId id="499" r:id="rId15"/>
    <p:sldId id="495" r:id="rId16"/>
    <p:sldId id="497" r:id="rId17"/>
    <p:sldId id="511" r:id="rId18"/>
    <p:sldId id="514" r:id="rId19"/>
    <p:sldId id="515" r:id="rId20"/>
    <p:sldId id="518" r:id="rId21"/>
    <p:sldId id="508" r:id="rId22"/>
    <p:sldId id="519" r:id="rId23"/>
    <p:sldId id="489" r:id="rId24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eodoros" initials="T" lastIdx="5" clrIdx="0">
    <p:extLst/>
  </p:cmAuthor>
  <p:cmAuthor id="2" name="SAdmin" initials="S" lastIdx="3" clrIdx="1"/>
  <p:cmAuthor id="3" name="VagiaM" initials="VM" lastIdx="2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39" autoAdjust="0"/>
    <p:restoredTop sz="94660" autoAdjust="0"/>
  </p:normalViewPr>
  <p:slideViewPr>
    <p:cSldViewPr snapToGrid="0">
      <p:cViewPr varScale="1">
        <p:scale>
          <a:sx n="65" d="100"/>
          <a:sy n="65" d="100"/>
        </p:scale>
        <p:origin x="1056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423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7BC28A-16B3-4D24-822B-7DFA2EE325E2}" type="datetimeFigureOut">
              <a:rPr lang="en-US" smtClean="0"/>
              <a:t>5/13/19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C8848-0E31-46CA-95EC-28C29EA652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61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3297CF-86F3-4090-9969-DA47B653AF87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8627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6b893858c_0_2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g56b893858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21591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1787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6b893858c_0_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56b893858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7150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6b893858c_0_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56b893858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1118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850766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6b893858c_0_23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13;g56b893858c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0358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6b893858c_0_9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g56b893858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6077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27678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:notes"/>
          <p:cNvSpPr txBox="1">
            <a:spLocks noGrp="1"/>
          </p:cNvSpPr>
          <p:nvPr>
            <p:ph type="body" idx="1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66729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4th Plenary Meeting, TID, July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14ED-2B4D-4631-A783-32896CE1C6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803865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4th Plenary Meeting, TID, July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14ED-2B4D-4631-A783-32896CE1C6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246509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4th Plenary Meeting, TID, July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14ED-2B4D-4631-A783-32896CE1C6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543480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1D75BF"/>
              </a:buClr>
              <a:defRPr/>
            </a:lvl1pPr>
            <a:lvl2pPr marL="685800" indent="-228600">
              <a:buFont typeface="Calibri" panose="020F0502020204030204" pitchFamily="34" charset="0"/>
              <a:buChar char="‒"/>
              <a:defRPr/>
            </a:lvl2pPr>
            <a:lvl3pPr marL="1143000" indent="-228600">
              <a:buFont typeface="Calibri" panose="020F0502020204030204" pitchFamily="34" charset="0"/>
              <a:buChar char="→"/>
              <a:defRPr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416"/>
          <p:cNvSpPr>
            <a:spLocks noChangeArrowheads="1"/>
          </p:cNvSpPr>
          <p:nvPr/>
        </p:nvSpPr>
        <p:spPr bwMode="gray">
          <a:xfrm rot="10800000">
            <a:off x="3175" y="-1"/>
            <a:ext cx="12192000" cy="1133829"/>
          </a:xfrm>
          <a:prstGeom prst="rect">
            <a:avLst/>
          </a:prstGeom>
          <a:solidFill>
            <a:srgbClr val="EBEBEB"/>
          </a:solidFill>
          <a:ln>
            <a:noFill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srgbClr val="4B413C"/>
              </a:solidFill>
              <a:cs typeface="Arial" charset="0"/>
            </a:endParaRPr>
          </a:p>
        </p:txBody>
      </p:sp>
      <p:sp>
        <p:nvSpPr>
          <p:cNvPr id="8" name="Rectangle 461"/>
          <p:cNvSpPr>
            <a:spLocks noChangeArrowheads="1"/>
          </p:cNvSpPr>
          <p:nvPr/>
        </p:nvSpPr>
        <p:spPr bwMode="gray">
          <a:xfrm>
            <a:off x="0" y="1133829"/>
            <a:ext cx="12192000" cy="65579"/>
          </a:xfrm>
          <a:prstGeom prst="rect">
            <a:avLst/>
          </a:prstGeom>
          <a:solidFill>
            <a:srgbClr val="404040"/>
          </a:solidFill>
          <a:ln>
            <a:noFill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srgbClr val="4B413C"/>
              </a:solidFill>
              <a:cs typeface="Arial" charset="0"/>
            </a:endParaRPr>
          </a:p>
        </p:txBody>
      </p:sp>
      <p:sp>
        <p:nvSpPr>
          <p:cNvPr id="10" name="Rectangle 461"/>
          <p:cNvSpPr>
            <a:spLocks noChangeArrowheads="1"/>
          </p:cNvSpPr>
          <p:nvPr/>
        </p:nvSpPr>
        <p:spPr bwMode="gray">
          <a:xfrm>
            <a:off x="-14924" y="6458965"/>
            <a:ext cx="12206924" cy="399035"/>
          </a:xfrm>
          <a:prstGeom prst="rect">
            <a:avLst/>
          </a:prstGeom>
          <a:solidFill>
            <a:srgbClr val="1D75BF"/>
          </a:solidFill>
          <a:ln>
            <a:noFill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srgbClr val="4B413C"/>
              </a:solidFill>
              <a:cs typeface="Arial" charset="0"/>
            </a:endParaRPr>
          </a:p>
        </p:txBody>
      </p:sp>
      <p:pic>
        <p:nvPicPr>
          <p:cNvPr id="11" name="Picture 6" descr="http://www.recred.eu/sites/all/themes/recred/images/e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501318"/>
            <a:ext cx="466725" cy="31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1138" y="6475919"/>
            <a:ext cx="4114800" cy="365125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dirty="0"/>
              <a:t>4th Plenary Meeting, TID, July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448800" y="6483916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3514ED-2B4D-4631-A783-32896CE1C6E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0772" y="-2"/>
            <a:ext cx="9751228" cy="1133831"/>
          </a:xfrm>
        </p:spPr>
        <p:txBody>
          <a:bodyPr>
            <a:normAutofit/>
          </a:bodyPr>
          <a:lstStyle>
            <a:lvl1pPr algn="r">
              <a:defRPr sz="3200"/>
            </a:lvl1pPr>
          </a:lstStyle>
          <a:p>
            <a:r>
              <a:rPr lang="en-US"/>
              <a:t>Click to edit Master title style</a:t>
            </a:r>
            <a:endParaRPr lang="el-GR" dirty="0"/>
          </a:p>
        </p:txBody>
      </p:sp>
      <p:sp>
        <p:nvSpPr>
          <p:cNvPr id="14" name="TextBox 13"/>
          <p:cNvSpPr txBox="1"/>
          <p:nvPr/>
        </p:nvSpPr>
        <p:spPr>
          <a:xfrm>
            <a:off x="646237" y="6535673"/>
            <a:ext cx="25343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FFFFFF"/>
                </a:solidFill>
              </a:rPr>
              <a:t>H2020 – Grant</a:t>
            </a:r>
            <a:r>
              <a:rPr lang="en-US" sz="1100" baseline="0" dirty="0">
                <a:solidFill>
                  <a:srgbClr val="FFFFFF"/>
                </a:solidFill>
              </a:rPr>
              <a:t> Agreement no. 691025</a:t>
            </a:r>
            <a:endParaRPr lang="el-GR" sz="1100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7" y="5339"/>
            <a:ext cx="2434056" cy="11284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51469999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4th Plenary Meeting, TID, July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14ED-2B4D-4631-A783-32896CE1C6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003935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4th Plenary Meeting, TID, July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14ED-2B4D-4631-A783-32896CE1C6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826483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4th Plenary Meeting, TID, July 2018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14ED-2B4D-4631-A783-32896CE1C6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018064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4th Plenary Meeting, TID, July 2018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14ED-2B4D-4631-A783-32896CE1C6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000997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4th Plenary Meeting, TID, July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14ED-2B4D-4631-A783-32896CE1C6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3458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4th Plenary Meeting, TID, July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14ED-2B4D-4631-A783-32896CE1C6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084782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4th Plenary Meeting, TID, July 2018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14ED-2B4D-4631-A783-32896CE1C6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1834115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4th Plenary Meeting, TID, July 2018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3514ED-2B4D-4631-A783-32896CE1C6E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3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 spd="slow">
    <p:push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tiff"/><Relationship Id="rId5" Type="http://schemas.openxmlformats.org/officeDocument/2006/relationships/image" Target="../media/image24.tiff"/><Relationship Id="rId4" Type="http://schemas.openxmlformats.org/officeDocument/2006/relationships/image" Target="../media/image23.tiff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emf"/><Relationship Id="rId5" Type="http://schemas.openxmlformats.org/officeDocument/2006/relationships/hyperlink" Target="mailto:avakali@csd.auth.gr" TargetMode="External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608" y="3385753"/>
            <a:ext cx="11831392" cy="1392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V. Moustaka, D. Chatzakou, A.-M. Founta, A. Gogoglou, </a:t>
            </a:r>
          </a:p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E. Papagiannopoulou, T. Terzidou, A. Vakali</a:t>
            </a:r>
          </a:p>
          <a:p>
            <a:pPr algn="ctr"/>
            <a:endParaRPr lang="en-US" sz="10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en-US" sz="2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Aristotle University of Thessaloniki</a:t>
            </a:r>
          </a:p>
        </p:txBody>
      </p:sp>
      <p:sp>
        <p:nvSpPr>
          <p:cNvPr id="13" name="Rectangle 416"/>
          <p:cNvSpPr>
            <a:spLocks noChangeArrowheads="1"/>
          </p:cNvSpPr>
          <p:nvPr/>
        </p:nvSpPr>
        <p:spPr bwMode="gray">
          <a:xfrm rot="10800000">
            <a:off x="3175" y="-2"/>
            <a:ext cx="12192000" cy="947091"/>
          </a:xfrm>
          <a:prstGeom prst="rect">
            <a:avLst/>
          </a:prstGeom>
          <a:solidFill>
            <a:srgbClr val="1D75BF"/>
          </a:solidFill>
          <a:ln>
            <a:noFill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srgbClr val="4B413C"/>
              </a:solidFill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68487" y="60457"/>
            <a:ext cx="852351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200" b="1" dirty="0">
                <a:solidFill>
                  <a:schemeClr val="bg1"/>
                </a:solidFill>
              </a:rPr>
              <a:t>ENhancing seCurity and privAcy in the Social wEb: a user-centered approach for the protection of minors</a:t>
            </a:r>
            <a:endParaRPr lang="el-GR" sz="2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51137" y="6440682"/>
            <a:ext cx="77582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>
                <a:solidFill>
                  <a:srgbClr val="808080"/>
                </a:solidFill>
              </a:rPr>
              <a:t>Funded by the Horizon H2020 Framework Programme of the European Union under grant agreement no 691025.</a:t>
            </a:r>
            <a:endParaRPr lang="el-GR" sz="1200" i="1" dirty="0">
              <a:solidFill>
                <a:srgbClr val="808080"/>
              </a:solidFill>
            </a:endParaRPr>
          </a:p>
        </p:txBody>
      </p:sp>
      <p:sp>
        <p:nvSpPr>
          <p:cNvPr id="16" name="Rectangle 416"/>
          <p:cNvSpPr>
            <a:spLocks noChangeArrowheads="1"/>
          </p:cNvSpPr>
          <p:nvPr/>
        </p:nvSpPr>
        <p:spPr bwMode="gray">
          <a:xfrm rot="10800000">
            <a:off x="0" y="2366414"/>
            <a:ext cx="12192000" cy="946800"/>
          </a:xfrm>
          <a:prstGeom prst="rect">
            <a:avLst/>
          </a:prstGeom>
          <a:solidFill>
            <a:srgbClr val="808080"/>
          </a:solidFill>
          <a:ln>
            <a:noFill/>
          </a:ln>
          <a:ex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FR" dirty="0">
              <a:solidFill>
                <a:srgbClr val="4B413C"/>
              </a:solidFill>
              <a:cs typeface="Arial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707862" y="6164457"/>
          <a:ext cx="3343275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" name="Bitmap Image" r:id="rId4" imgW="7733333" imgH="1428949" progId="Paint.Picture">
                  <p:embed/>
                </p:oleObj>
              </mc:Choice>
              <mc:Fallback>
                <p:oleObj name="Bitmap Image" r:id="rId4" imgW="7733333" imgH="1428949" progId="Paint.Picture">
                  <p:embed/>
                  <p:pic>
                    <p:nvPicPr>
                      <p:cNvPr id="9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993" t="4504" r="3308" b="10811"/>
                      <a:stretch>
                        <a:fillRect/>
                      </a:stretch>
                    </p:blipFill>
                    <p:spPr bwMode="auto">
                      <a:xfrm>
                        <a:off x="707862" y="6164457"/>
                        <a:ext cx="3343275" cy="552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573330" y="5426180"/>
            <a:ext cx="52378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solidFill>
                  <a:schemeClr val="accent5"/>
                </a:solidFill>
              </a:rPr>
              <a:t>Anatolia College, Thessaloniki, May 2019</a:t>
            </a:r>
            <a:endParaRPr lang="el-GR" sz="1600" i="1" dirty="0">
              <a:solidFill>
                <a:schemeClr val="accent5"/>
              </a:solidFill>
            </a:endParaRPr>
          </a:p>
        </p:txBody>
      </p:sp>
      <p:pic>
        <p:nvPicPr>
          <p:cNvPr id="11" name="Picture 10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95458" y="922714"/>
            <a:ext cx="3235220" cy="1419323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>
          <a:xfrm>
            <a:off x="192505" y="2551609"/>
            <a:ext cx="11999497" cy="446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300" b="1" dirty="0">
                <a:solidFill>
                  <a:schemeClr val="bg1"/>
                </a:solidFill>
              </a:rPr>
              <a:t>AUTH as WP4 Leader: </a:t>
            </a:r>
            <a:r>
              <a:rPr lang="en-GB" sz="2300" b="1" dirty="0">
                <a:solidFill>
                  <a:schemeClr val="bg1"/>
                </a:solidFill>
              </a:rPr>
              <a:t>User Profiling for Detection and Prediction of Malicious Online Behavior</a:t>
            </a:r>
            <a:r>
              <a:rPr lang="en-US" sz="2300" b="1" dirty="0">
                <a:solidFill>
                  <a:schemeClr val="bg1"/>
                </a:solidFill>
              </a:rPr>
              <a:t> </a:t>
            </a:r>
            <a:endParaRPr lang="el-GR" sz="2300" b="1" dirty="0">
              <a:solidFill>
                <a:schemeClr val="bg1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9E20FD9-92BF-8647-B1AB-7FD296D783C5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1368" y="1233798"/>
            <a:ext cx="2792175" cy="86737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E2A7FC5-6501-CE4B-B015-BAFD7A5F957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16279" y="1140406"/>
            <a:ext cx="1237284" cy="1038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698633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14ED-2B4D-4631-A783-32896CE1C6E8}" type="slidenum">
              <a:rPr lang="en-US" smtClean="0"/>
              <a:t>10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25445" y="3161235"/>
            <a:ext cx="714111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buSzPts val="3000"/>
            </a:pPr>
            <a:r>
              <a:rPr lang="en-US" sz="3200" b="1" i="1" dirty="0">
                <a:solidFill>
                  <a:schemeClr val="accent5"/>
                </a:solidFill>
              </a:rPr>
              <a:t>Cyberbullying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198570856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1067" y="2205446"/>
            <a:ext cx="11091333" cy="1403326"/>
          </a:xfrm>
        </p:spPr>
        <p:txBody>
          <a:bodyPr>
            <a:normAutofit fontScale="40000" lnSpcReduction="20000"/>
          </a:bodyPr>
          <a:lstStyle/>
          <a:p>
            <a:pPr>
              <a:spcAft>
                <a:spcPts val="1200"/>
              </a:spcAft>
            </a:pPr>
            <a:endParaRPr lang="en-US" dirty="0"/>
          </a:p>
          <a:p>
            <a:pPr>
              <a:spcAft>
                <a:spcPts val="1200"/>
              </a:spcAft>
            </a:pPr>
            <a:r>
              <a:rPr lang="en-US" sz="6000" dirty="0"/>
              <a:t>It is bullying that takes place using electronic technology</a:t>
            </a:r>
          </a:p>
          <a:p>
            <a:r>
              <a:rPr lang="en-US" sz="6000" dirty="0"/>
              <a:t>For the </a:t>
            </a:r>
            <a:r>
              <a:rPr lang="en-US" sz="6000" dirty="0">
                <a:solidFill>
                  <a:srgbClr val="C00000"/>
                </a:solidFill>
              </a:rPr>
              <a:t>teenagers</a:t>
            </a:r>
            <a:r>
              <a:rPr lang="en-US" sz="6000" dirty="0"/>
              <a:t> it is highly possible to be subject to bully behaviors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14ED-2B4D-4631-A783-32896CE1C6E8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491067" y="3979458"/>
            <a:ext cx="8297333" cy="2373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D75BF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dirty="0"/>
              <a:t>70.6% of young people say they have seen bullying in their schools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9% of students in grades 6-12 experienced cyberbullying</a:t>
            </a:r>
          </a:p>
          <a:p>
            <a:r>
              <a:rPr lang="en-US" sz="2400" dirty="0"/>
              <a:t>15% of high school students (grades 9-12) were electronically bullied in the past year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75734" y="3856388"/>
            <a:ext cx="1078992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12" name="Google Shape;161;p27"/>
          <p:cNvGrpSpPr/>
          <p:nvPr/>
        </p:nvGrpSpPr>
        <p:grpSpPr>
          <a:xfrm>
            <a:off x="9448800" y="3979458"/>
            <a:ext cx="2093675" cy="2030380"/>
            <a:chOff x="3267000" y="2209800"/>
            <a:chExt cx="2724300" cy="2724300"/>
          </a:xfrm>
        </p:grpSpPr>
        <p:sp>
          <p:nvSpPr>
            <p:cNvPr id="13" name="Google Shape;162;p27"/>
            <p:cNvSpPr/>
            <p:nvPr/>
          </p:nvSpPr>
          <p:spPr>
            <a:xfrm>
              <a:off x="3267000" y="2209800"/>
              <a:ext cx="2724300" cy="2724300"/>
            </a:xfrm>
            <a:prstGeom prst="ellipse">
              <a:avLst/>
            </a:prstGeom>
            <a:solidFill>
              <a:srgbClr val="7ECEFD">
                <a:alpha val="85098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endParaRPr sz="2400" b="1" i="0" u="none" strike="noStrike" cap="none" dirty="0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pic>
          <p:nvPicPr>
            <p:cNvPr id="14" name="Google Shape;163;p27" descr="imageedit_1_8276036936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3608043" y="2707150"/>
              <a:ext cx="2042198" cy="17295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Google Shape;110;p14"/>
          <p:cNvSpPr txBox="1">
            <a:spLocks noGrp="1"/>
          </p:cNvSpPr>
          <p:nvPr>
            <p:ph type="title"/>
          </p:nvPr>
        </p:nvSpPr>
        <p:spPr>
          <a:xfrm>
            <a:off x="2440772" y="-2"/>
            <a:ext cx="9751228" cy="1133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/>
              <a:t>Problem Formulation </a:t>
            </a:r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575734" y="1655808"/>
            <a:ext cx="237757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b="1" dirty="0">
                <a:solidFill>
                  <a:schemeClr val="accent5"/>
                </a:solidFill>
              </a:rPr>
              <a:t>Cyberbullying</a:t>
            </a:r>
          </a:p>
        </p:txBody>
      </p:sp>
    </p:spTree>
    <p:extLst>
      <p:ext uri="{BB962C8B-B14F-4D97-AF65-F5344CB8AC3E}">
        <p14:creationId xmlns:p14="http://schemas.microsoft.com/office/powerpoint/2010/main" val="2386389771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1068" y="1825625"/>
            <a:ext cx="11108266" cy="3711575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Cyberaggresion</a:t>
            </a:r>
            <a:r>
              <a:rPr lang="en-US" dirty="0"/>
              <a:t>: </a:t>
            </a:r>
            <a:r>
              <a:rPr lang="en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purposefully saying or doing something to hurt someone (once)</a:t>
            </a:r>
          </a:p>
          <a:p>
            <a:pPr lvl="1">
              <a:buClr>
                <a:schemeClr val="accent5"/>
              </a:buClr>
            </a:pPr>
            <a:r>
              <a:rPr lang="en-US" dirty="0">
                <a:solidFill>
                  <a:srgbClr val="000000"/>
                </a:solidFill>
                <a:ea typeface="Calibri"/>
                <a:cs typeface="Calibri"/>
                <a:sym typeface="Calibri"/>
              </a:rPr>
              <a:t>Delivered by electronic means to a person or a group who perceive such act as offensive, derogatory, harmful or unwanted</a:t>
            </a:r>
            <a:endParaRPr lang="en-US" dirty="0"/>
          </a:p>
          <a:p>
            <a:pPr>
              <a:spcBef>
                <a:spcPts val="4200"/>
              </a:spcBef>
            </a:pPr>
            <a:r>
              <a:rPr lang="en-US" b="1" dirty="0">
                <a:solidFill>
                  <a:srgbClr val="C00000"/>
                </a:solidFill>
              </a:rPr>
              <a:t>Cyberbullying</a:t>
            </a:r>
            <a:r>
              <a:rPr lang="en-US" dirty="0"/>
              <a:t>: </a:t>
            </a: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intentionally aggressive behavior towards a person or a group</a:t>
            </a:r>
            <a:endParaRPr lang="en-US" dirty="0"/>
          </a:p>
          <a:p>
            <a:pPr lvl="1">
              <a:buClr>
                <a:schemeClr val="accent5"/>
              </a:buClr>
            </a:pPr>
            <a:r>
              <a:rPr lang="en-US" dirty="0"/>
              <a:t>Repeated over time</a:t>
            </a:r>
          </a:p>
          <a:p>
            <a:pPr lvl="1">
              <a:buClr>
                <a:schemeClr val="accent5"/>
              </a:buClr>
            </a:pPr>
            <a:r>
              <a:rPr lang="en-US" dirty="0"/>
              <a:t>Involves an imbalance of power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14ED-2B4D-4631-A783-32896CE1C6E8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Cyberaggression vs. Cyberbullying</a:t>
            </a:r>
          </a:p>
        </p:txBody>
      </p:sp>
    </p:spTree>
    <p:extLst>
      <p:ext uri="{BB962C8B-B14F-4D97-AF65-F5344CB8AC3E}">
        <p14:creationId xmlns:p14="http://schemas.microsoft.com/office/powerpoint/2010/main" val="1477498303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1"/>
          <p:cNvSpPr txBox="1">
            <a:spLocks/>
          </p:cNvSpPr>
          <p:nvPr/>
        </p:nvSpPr>
        <p:spPr>
          <a:xfrm>
            <a:off x="6711194" y="1640476"/>
            <a:ext cx="5125672" cy="394753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D75BF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Crowdsourcing Tool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>
          <a:xfrm>
            <a:off x="327171" y="1640476"/>
            <a:ext cx="6165908" cy="3947536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D75BF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200"/>
              </a:spcAft>
              <a:buNone/>
            </a:pPr>
            <a:r>
              <a:rPr lang="en-US" sz="2400" b="1" dirty="0">
                <a:solidFill>
                  <a:schemeClr val="accent1">
                    <a:lumMod val="75000"/>
                  </a:schemeClr>
                </a:solidFill>
              </a:rPr>
              <a:t>Methodology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064" y="2282749"/>
            <a:ext cx="4906869" cy="30209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14ED-2B4D-4631-A783-32896CE1C6E8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Approach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169" y="2754899"/>
            <a:ext cx="6017409" cy="2070672"/>
          </a:xfrm>
          <a:prstGeom prst="rect">
            <a:avLst/>
          </a:prstGeom>
        </p:spPr>
      </p:pic>
      <p:sp>
        <p:nvSpPr>
          <p:cNvPr id="13" name="Content Placeholder 1"/>
          <p:cNvSpPr txBox="1">
            <a:spLocks/>
          </p:cNvSpPr>
          <p:nvPr/>
        </p:nvSpPr>
        <p:spPr>
          <a:xfrm>
            <a:off x="327171" y="6035322"/>
            <a:ext cx="11509695" cy="382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D75BF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000" b="1" i="1" dirty="0"/>
              <a:t>Publication: </a:t>
            </a:r>
            <a:r>
              <a:rPr lang="en-US" sz="1000" i="1" dirty="0"/>
              <a:t>Chatzakou, D., Kourtellis, N., Blackburn, J., De Cristofaro, E., Stringhini, G., &amp; Vakali, A. 2017. Mean birds Detecting aggression and bullying on twitter. In Proceedings of the 2017 ACM on web science conference (pp. 13-22). ACM.</a:t>
            </a:r>
          </a:p>
        </p:txBody>
      </p:sp>
      <p:pic>
        <p:nvPicPr>
          <p:cNvPr id="10" name="Google Shape;695;p80" descr="bullying_stop.png">
            <a:extLst>
              <a:ext uri="{FF2B5EF4-FFF2-40B4-BE49-F238E27FC236}">
                <a16:creationId xmlns:a16="http://schemas.microsoft.com/office/drawing/2014/main" id="{8EF6F75F-DED5-4649-8EA3-D4DB2AC2E0A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763504" y="4678062"/>
            <a:ext cx="1056896" cy="975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4135862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14ED-2B4D-4631-A783-32896CE1C6E8}" type="slidenum">
              <a:rPr lang="en-US" smtClean="0"/>
              <a:t>14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05855" y="2939636"/>
            <a:ext cx="718029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buSzPts val="3000"/>
            </a:pPr>
            <a:r>
              <a:rPr lang="en-US" sz="3200" b="1" i="1" dirty="0">
                <a:solidFill>
                  <a:schemeClr val="accent5"/>
                </a:solidFill>
              </a:rPr>
              <a:t>Identifying malicious activity in the vast and varied ecosystem of OSNs</a:t>
            </a:r>
          </a:p>
        </p:txBody>
      </p:sp>
    </p:spTree>
    <p:extLst>
      <p:ext uri="{BB962C8B-B14F-4D97-AF65-F5344CB8AC3E}">
        <p14:creationId xmlns:p14="http://schemas.microsoft.com/office/powerpoint/2010/main" val="2793470260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3"/>
          <p:cNvSpPr txBox="1">
            <a:spLocks noGrp="1"/>
          </p:cNvSpPr>
          <p:nvPr>
            <p:ph type="body" idx="1"/>
          </p:nvPr>
        </p:nvSpPr>
        <p:spPr>
          <a:xfrm>
            <a:off x="472965" y="1699496"/>
            <a:ext cx="11193517" cy="4322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just">
              <a:spcBef>
                <a:spcPts val="1200"/>
              </a:spcBef>
              <a:buClr>
                <a:schemeClr val="accent5"/>
              </a:buClr>
              <a:buSzPts val="2800"/>
            </a:pPr>
            <a:r>
              <a:rPr lang="en-US" sz="3200" dirty="0"/>
              <a:t>Are </a:t>
            </a:r>
            <a:r>
              <a:rPr lang="en-US" sz="3200" i="1" dirty="0">
                <a:solidFill>
                  <a:srgbClr val="C00000"/>
                </a:solidFill>
              </a:rPr>
              <a:t>malicious users</a:t>
            </a:r>
            <a:r>
              <a:rPr lang="en-US" sz="3200" i="1" dirty="0"/>
              <a:t> </a:t>
            </a:r>
            <a:r>
              <a:rPr lang="en-US" sz="3200" dirty="0"/>
              <a:t>placed in isolated distinguishable groups in the large pool of honest OSN users?</a:t>
            </a:r>
            <a:endParaRPr sz="3200" dirty="0"/>
          </a:p>
          <a:p>
            <a:pPr algn="just">
              <a:spcBef>
                <a:spcPts val="1200"/>
              </a:spcBef>
              <a:buClr>
                <a:schemeClr val="accent5"/>
              </a:buClr>
              <a:buSzPts val="2800"/>
            </a:pPr>
            <a:r>
              <a:rPr lang="en-US" sz="3200" dirty="0"/>
              <a:t>How do they </a:t>
            </a:r>
            <a:r>
              <a:rPr lang="en-US" sz="3200" i="1" dirty="0">
                <a:solidFill>
                  <a:srgbClr val="C00000"/>
                </a:solidFill>
              </a:rPr>
              <a:t>manage to connect and penetrate</a:t>
            </a:r>
            <a:r>
              <a:rPr lang="en-US" sz="3200" dirty="0"/>
              <a:t> the core of the network and disseminate malicious content?</a:t>
            </a:r>
            <a:endParaRPr sz="3200" dirty="0"/>
          </a:p>
          <a:p>
            <a:pPr algn="just">
              <a:spcBef>
                <a:spcPts val="1200"/>
              </a:spcBef>
              <a:buClr>
                <a:schemeClr val="accent5"/>
              </a:buClr>
              <a:buSzPts val="2800"/>
            </a:pPr>
            <a:r>
              <a:rPr lang="en-US" sz="3200" dirty="0"/>
              <a:t>How can the topology of the network help differentiate malicious from honest users?</a:t>
            </a:r>
            <a:endParaRPr sz="3200" dirty="0"/>
          </a:p>
        </p:txBody>
      </p:sp>
      <p:sp>
        <p:nvSpPr>
          <p:cNvPr id="94" name="Google Shape;94;p13"/>
          <p:cNvSpPr txBox="1">
            <a:spLocks noGrp="1"/>
          </p:cNvSpPr>
          <p:nvPr>
            <p:ph type="sldNum" idx="12"/>
          </p:nvPr>
        </p:nvSpPr>
        <p:spPr>
          <a:xfrm>
            <a:off x="9448800" y="648391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/>
          </p:nvPr>
        </p:nvSpPr>
        <p:spPr>
          <a:xfrm>
            <a:off x="2440772" y="-2"/>
            <a:ext cx="9751228" cy="1133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/>
              <a:t>Problem Formulation 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1881" y="4528043"/>
            <a:ext cx="1721136" cy="1721136"/>
          </a:xfrm>
          <a:prstGeom prst="rect">
            <a:avLst/>
          </a:prstGeom>
        </p:spPr>
      </p:pic>
    </p:spTree>
  </p:cSld>
  <p:clrMapOvr>
    <a:masterClrMapping/>
  </p:clrMapOvr>
  <p:transition spd="slow">
    <p:push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>
            <a:off x="141900" y="1340075"/>
            <a:ext cx="7583400" cy="458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SzPts val="3230"/>
              <a:buNone/>
            </a:pPr>
            <a:r>
              <a:rPr lang="en-US" sz="2400" b="1" dirty="0">
                <a:solidFill>
                  <a:schemeClr val="accent5"/>
                </a:solidFill>
              </a:rPr>
              <a:t>Graph Components </a:t>
            </a:r>
            <a:endParaRPr sz="2400" b="1" dirty="0">
              <a:solidFill>
                <a:schemeClr val="accent5"/>
              </a:solidFill>
            </a:endParaRPr>
          </a:p>
          <a:p>
            <a:pPr lvl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</a:pPr>
            <a:r>
              <a:rPr lang="en-US" sz="2400" dirty="0">
                <a:solidFill>
                  <a:srgbClr val="000000"/>
                </a:solidFill>
              </a:rPr>
              <a:t>40,000 suspended accounts from Twitter were used as seeds to collect their neighboring subgraphs from a complete graph of 50 million users</a:t>
            </a:r>
          </a:p>
          <a:p>
            <a:pPr lvl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</a:pPr>
            <a:endParaRPr sz="2400" dirty="0">
              <a:solidFill>
                <a:srgbClr val="000000"/>
              </a:solidFill>
            </a:endParaRPr>
          </a:p>
          <a:p>
            <a:pPr lvl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</a:pPr>
            <a:r>
              <a:rPr lang="en-US" sz="2400" dirty="0">
                <a:solidFill>
                  <a:srgbClr val="000000"/>
                </a:solidFill>
              </a:rPr>
              <a:t>Green component: strongly connected core, red: peripheral nodes, black: disconnected nodes (malicious)</a:t>
            </a:r>
            <a:endParaRPr sz="2400" dirty="0">
              <a:solidFill>
                <a:srgbClr val="000000"/>
              </a:solidFill>
            </a:endParaRPr>
          </a:p>
          <a:p>
            <a:pPr lvl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</a:pPr>
            <a:endParaRPr lang="en-US" sz="2400" dirty="0">
              <a:solidFill>
                <a:srgbClr val="000000"/>
              </a:solidFill>
            </a:endParaRPr>
          </a:p>
          <a:p>
            <a:pPr lvl="0" algn="just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</a:pPr>
            <a:r>
              <a:rPr lang="en-US" sz="2400" dirty="0">
                <a:solidFill>
                  <a:srgbClr val="000000"/>
                </a:solidFill>
              </a:rPr>
              <a:t>The largest connected group of the red component constitutes the “social bridges” - linking malicious to honest users</a:t>
            </a:r>
            <a:endParaRPr sz="2400" dirty="0">
              <a:solidFill>
                <a:srgbClr val="000000"/>
              </a:solidFill>
            </a:endParaRPr>
          </a:p>
        </p:txBody>
      </p:sp>
      <p:sp>
        <p:nvSpPr>
          <p:cNvPr id="110" name="Google Shape;110;p15"/>
          <p:cNvSpPr txBox="1">
            <a:spLocks noGrp="1"/>
          </p:cNvSpPr>
          <p:nvPr>
            <p:ph type="sldNum" idx="12"/>
          </p:nvPr>
        </p:nvSpPr>
        <p:spPr>
          <a:xfrm>
            <a:off x="9448800" y="648391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title"/>
          </p:nvPr>
        </p:nvSpPr>
        <p:spPr>
          <a:xfrm>
            <a:off x="2440772" y="-2"/>
            <a:ext cx="9751228" cy="1133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/>
              <a:t>Experimentation</a:t>
            </a:r>
            <a:endParaRPr dirty="0"/>
          </a:p>
        </p:txBody>
      </p:sp>
      <p:pic>
        <p:nvPicPr>
          <p:cNvPr id="113" name="Google Shape;11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5300" y="1712495"/>
            <a:ext cx="4466700" cy="42086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5BA48B-75DD-474D-A2EF-597C45B0DB6B}"/>
              </a:ext>
            </a:extLst>
          </p:cNvPr>
          <p:cNvSpPr/>
          <p:nvPr/>
        </p:nvSpPr>
        <p:spPr>
          <a:xfrm>
            <a:off x="892700" y="4927032"/>
            <a:ext cx="713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 lvl="0" algn="ctr">
              <a:buClr>
                <a:schemeClr val="accent5"/>
              </a:buClr>
              <a:buSzPts val="2400"/>
            </a:pPr>
            <a:r>
              <a:rPr lang="en-US" sz="2400" dirty="0">
                <a:solidFill>
                  <a:srgbClr val="C00000"/>
                </a:solidFill>
              </a:rPr>
              <a:t>Behavioral patterns of malicious users and their bridges are distinguishable and can help in preventing under-age users from entering those areas of the network</a:t>
            </a:r>
          </a:p>
        </p:txBody>
      </p:sp>
    </p:spTree>
  </p:cSld>
  <p:clrMapOvr>
    <a:masterClrMapping/>
  </p:clrMapOvr>
  <p:transition spd="slow">
    <p:push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14ED-2B4D-4631-A783-32896CE1C6E8}" type="slidenum">
              <a:rPr lang="en-US" smtClean="0"/>
              <a:t>17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91492" y="2965036"/>
            <a:ext cx="8619308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buSzPts val="3000"/>
            </a:pPr>
            <a:r>
              <a:rPr lang="en-US" sz="3200" b="1" i="1" dirty="0">
                <a:solidFill>
                  <a:schemeClr val="accent5"/>
                </a:solidFill>
              </a:rPr>
              <a:t>An overall analysis for all cases and sessions of the Perverted Justice dataset 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1043083996"/>
      </p:ext>
    </p:extLst>
  </p:cSld>
  <p:clrMapOvr>
    <a:masterClrMapping/>
  </p:clrMapOvr>
  <p:transition spd="slow">
    <p:push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14ED-2B4D-4631-A783-32896CE1C6E8}" type="slidenum">
              <a:rPr lang="en-US" smtClean="0"/>
              <a:t>18</a:t>
            </a:fld>
            <a:endParaRPr lang="en-US" dirty="0"/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2440772" y="-2"/>
            <a:ext cx="9751228" cy="1133831"/>
          </a:xfrm>
        </p:spPr>
        <p:txBody>
          <a:bodyPr>
            <a:normAutofit/>
          </a:bodyPr>
          <a:lstStyle/>
          <a:p>
            <a:r>
              <a:rPr lang="en-GB" sz="2800" dirty="0">
                <a:cs typeface="Times New Roman" panose="02020603050405020304" pitchFamily="18" charset="0"/>
              </a:rPr>
              <a:t>Experimentation (1/5)</a:t>
            </a:r>
          </a:p>
        </p:txBody>
      </p:sp>
      <p:sp>
        <p:nvSpPr>
          <p:cNvPr id="2" name="Rectangle 1"/>
          <p:cNvSpPr/>
          <p:nvPr/>
        </p:nvSpPr>
        <p:spPr>
          <a:xfrm>
            <a:off x="6530780" y="4572724"/>
            <a:ext cx="5050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chemeClr val="accent5"/>
              </a:buClr>
              <a:buFont typeface="Arial" pitchFamily="34" charset="0"/>
              <a:buChar char="•"/>
            </a:pPr>
            <a:r>
              <a:rPr lang="en-US" sz="2400" dirty="0"/>
              <a:t>Gives an indication of </a:t>
            </a:r>
            <a:r>
              <a:rPr lang="en-US" sz="2400" dirty="0">
                <a:solidFill>
                  <a:srgbClr val="17649B"/>
                </a:solidFill>
              </a:rPr>
              <a:t>how the number of cases</a:t>
            </a:r>
            <a:r>
              <a:rPr lang="en-US" sz="2400" dirty="0"/>
              <a:t> varies </a:t>
            </a:r>
            <a:r>
              <a:rPr lang="en-US" sz="2400" dirty="0">
                <a:solidFill>
                  <a:srgbClr val="17649B"/>
                </a:solidFill>
              </a:rPr>
              <a:t>over time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5958" y="5623883"/>
            <a:ext cx="54579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Percentage of all non-reciprocal sessions for all cases</a:t>
            </a:r>
            <a:endParaRPr lang="en-US" b="1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CF516427-0A5B-4F02-BBAE-4C10236519AF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0" t="7022" r="3944"/>
          <a:stretch/>
        </p:blipFill>
        <p:spPr bwMode="auto">
          <a:xfrm>
            <a:off x="597515" y="2185099"/>
            <a:ext cx="5774822" cy="34596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755958" y="1428631"/>
            <a:ext cx="89754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C00000"/>
                </a:solidFill>
              </a:rPr>
              <a:t>Predators tend to insist long enough before aborting a conversation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98C4CFE-280C-B949-BEE0-142ED50E595E}"/>
              </a:ext>
            </a:extLst>
          </p:cNvPr>
          <p:cNvSpPr/>
          <p:nvPr/>
        </p:nvSpPr>
        <p:spPr>
          <a:xfrm>
            <a:off x="6657780" y="2307362"/>
            <a:ext cx="496210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200" dirty="0"/>
              <a:t>A </a:t>
            </a:r>
            <a:r>
              <a:rPr lang="en-US" sz="2200" dirty="0">
                <a:solidFill>
                  <a:schemeClr val="accent5"/>
                </a:solidFill>
              </a:rPr>
              <a:t>reciprocal </a:t>
            </a:r>
            <a:r>
              <a:rPr lang="en-US" sz="2200" dirty="0"/>
              <a:t>session was defined as one where both participating parties have posted messages </a:t>
            </a:r>
          </a:p>
          <a:p>
            <a:pPr lvl="0" algn="just"/>
            <a:r>
              <a:rPr lang="en-US" sz="2200" dirty="0"/>
              <a:t>A </a:t>
            </a:r>
            <a:r>
              <a:rPr lang="en-US" sz="2200" dirty="0">
                <a:solidFill>
                  <a:schemeClr val="accent5"/>
                </a:solidFill>
              </a:rPr>
              <a:t>non-reciprocal </a:t>
            </a:r>
            <a:r>
              <a:rPr lang="en-US" sz="2200" dirty="0"/>
              <a:t>session was defined as one where only one of the parties has send one or more messages</a:t>
            </a:r>
            <a:endParaRPr lang="el-GR" sz="2200" dirty="0"/>
          </a:p>
        </p:txBody>
      </p:sp>
    </p:spTree>
    <p:extLst>
      <p:ext uri="{BB962C8B-B14F-4D97-AF65-F5344CB8AC3E}">
        <p14:creationId xmlns:p14="http://schemas.microsoft.com/office/powerpoint/2010/main" val="2067290345"/>
      </p:ext>
    </p:extLst>
  </p:cSld>
  <p:clrMapOvr>
    <a:masterClrMapping/>
  </p:clrMapOvr>
  <p:transition spd="slow">
    <p:push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14ED-2B4D-4631-A783-32896CE1C6E8}" type="slidenum">
              <a:rPr lang="en-US" smtClean="0"/>
              <a:t>19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86810" y="5716416"/>
            <a:ext cx="5377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Percentage of all non-reciprocal sessions for all cases for </a:t>
            </a:r>
            <a:r>
              <a:rPr lang="en-US" b="1" dirty="0"/>
              <a:t>larger time window</a:t>
            </a:r>
          </a:p>
        </p:txBody>
      </p:sp>
      <p:sp>
        <p:nvSpPr>
          <p:cNvPr id="2" name="Rectangle 1"/>
          <p:cNvSpPr/>
          <p:nvPr/>
        </p:nvSpPr>
        <p:spPr>
          <a:xfrm>
            <a:off x="7103280" y="2679357"/>
            <a:ext cx="46910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sz="2400" dirty="0"/>
              <a:t>Analysis of all non-reciprocal sessions for all cases for a </a:t>
            </a:r>
            <a:r>
              <a:rPr lang="en-US" sz="2400" dirty="0">
                <a:solidFill>
                  <a:srgbClr val="17649B"/>
                </a:solidFill>
              </a:rPr>
              <a:t>larger time window</a:t>
            </a:r>
            <a:r>
              <a:rPr lang="en-US" sz="2400" dirty="0"/>
              <a:t>, shows that the percentage of </a:t>
            </a:r>
            <a:r>
              <a:rPr lang="en-US" sz="2400" dirty="0">
                <a:solidFill>
                  <a:srgbClr val="17649B"/>
                </a:solidFill>
              </a:rPr>
              <a:t>non-reciprocal sessions widens</a:t>
            </a:r>
            <a:r>
              <a:rPr lang="en-US" sz="2400" dirty="0"/>
              <a:t> dispersed ranging from 10%-80% </a:t>
            </a:r>
            <a:endParaRPr lang="en-US" sz="2400" dirty="0">
              <a:solidFill>
                <a:schemeClr val="accent1"/>
              </a:solidFill>
            </a:endParaRPr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1B268647-307C-406B-A907-3EA849108AA4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7" t="9886" r="3313"/>
          <a:stretch/>
        </p:blipFill>
        <p:spPr bwMode="auto">
          <a:xfrm>
            <a:off x="585843" y="2266392"/>
            <a:ext cx="5779008" cy="34564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itle 4">
            <a:extLst>
              <a:ext uri="{FF2B5EF4-FFF2-40B4-BE49-F238E27FC236}">
                <a16:creationId xmlns:a16="http://schemas.microsoft.com/office/drawing/2014/main" id="{B33828EC-2C01-49D7-9E04-86F456FAD55A}"/>
              </a:ext>
            </a:extLst>
          </p:cNvPr>
          <p:cNvSpPr txBox="1">
            <a:spLocks/>
          </p:cNvSpPr>
          <p:nvPr/>
        </p:nvSpPr>
        <p:spPr>
          <a:xfrm>
            <a:off x="2422484" y="6094"/>
            <a:ext cx="9751228" cy="1133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dirty="0"/>
              <a:t>Experimentation (2/5)</a:t>
            </a:r>
            <a:endParaRPr lang="en-GB" sz="2800" dirty="0"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86810" y="1472326"/>
            <a:ext cx="89754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Predators tend to insist long enough before aborting a conversation</a:t>
            </a:r>
          </a:p>
        </p:txBody>
      </p:sp>
    </p:spTree>
    <p:extLst>
      <p:ext uri="{BB962C8B-B14F-4D97-AF65-F5344CB8AC3E}">
        <p14:creationId xmlns:p14="http://schemas.microsoft.com/office/powerpoint/2010/main" val="4054980762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14ED-2B4D-4631-A783-32896CE1C6E8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92027" y="2644198"/>
            <a:ext cx="8108903" cy="21729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3000"/>
            </a:pPr>
            <a:r>
              <a:rPr lang="en-US" sz="3200" b="1" i="1" dirty="0">
                <a:solidFill>
                  <a:schemeClr val="accent5"/>
                </a:solidFill>
              </a:rPr>
              <a:t>Users’ behavior and experience when they faced security and privacy risks on OSNs</a:t>
            </a:r>
          </a:p>
          <a:p>
            <a:pPr lvl="0"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3000"/>
            </a:pPr>
            <a:endParaRPr lang="en-US" sz="3200" b="1" i="1" dirty="0">
              <a:solidFill>
                <a:schemeClr val="accent5"/>
              </a:solidFill>
            </a:endParaRPr>
          </a:p>
          <a:p>
            <a:pPr lvl="0" algn="ctr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SzPts val="3000"/>
            </a:pP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2855589918"/>
      </p:ext>
    </p:extLst>
  </p:cSld>
  <p:clrMapOvr>
    <a:masterClrMapping/>
  </p:clrMapOvr>
  <p:transition spd="slow">
    <p:push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14ED-2B4D-4631-A783-32896CE1C6E8}" type="slidenum">
              <a:rPr lang="en-US" smtClean="0"/>
              <a:t>20</a:t>
            </a:fld>
            <a:endParaRPr lang="en-US" dirty="0"/>
          </a:p>
        </p:txBody>
      </p:sp>
      <p:sp>
        <p:nvSpPr>
          <p:cNvPr id="11" name="Title 4"/>
          <p:cNvSpPr>
            <a:spLocks noGrp="1"/>
          </p:cNvSpPr>
          <p:nvPr>
            <p:ph type="title"/>
          </p:nvPr>
        </p:nvSpPr>
        <p:spPr>
          <a:xfrm>
            <a:off x="2239108" y="-2"/>
            <a:ext cx="9952892" cy="1133831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Conclusion #4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600" b="1" dirty="0"/>
              <a:t>Reciprocal sessions: </a:t>
            </a:r>
            <a:r>
              <a:rPr lang="en-US" sz="2600" dirty="0"/>
              <a:t>Larger number of exchanging messages for larger time window </a:t>
            </a:r>
            <a:br>
              <a:rPr lang="en-US" sz="3100" dirty="0"/>
            </a:b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[Task 4.3]</a:t>
            </a:r>
            <a:endParaRPr lang="en-GB" sz="2800" dirty="0"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2492" y="5753367"/>
            <a:ext cx="79255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Messages of Non-Reciprocal, Reciprocal and all Sessions for larger time window [Session type: 3] </a:t>
            </a:r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F96F674E-E23F-4035-A87D-F769E0C25ED8}"/>
              </a:ext>
            </a:extLst>
          </p:cNvPr>
          <p:cNvSpPr/>
          <p:nvPr/>
        </p:nvSpPr>
        <p:spPr>
          <a:xfrm>
            <a:off x="7924799" y="2089486"/>
            <a:ext cx="4267201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649B"/>
                </a:solidFill>
              </a:rPr>
              <a:t>Reciprocal sessions: </a:t>
            </a:r>
            <a:r>
              <a:rPr lang="en-US" dirty="0"/>
              <a:t>characterized by a </a:t>
            </a:r>
            <a:r>
              <a:rPr lang="en-US" dirty="0">
                <a:solidFill>
                  <a:srgbClr val="F3961E"/>
                </a:solidFill>
              </a:rPr>
              <a:t>larger number of exchanging messages </a:t>
            </a:r>
            <a:r>
              <a:rPr lang="en-US" dirty="0"/>
              <a:t>between the victim and the predator </a:t>
            </a:r>
          </a:p>
          <a:p>
            <a:pPr marL="342900" indent="-342900" algn="just"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649B"/>
                </a:solidFill>
              </a:rPr>
              <a:t>Non-Reciprocal sessions:</a:t>
            </a:r>
            <a:r>
              <a:rPr lang="en-US" dirty="0"/>
              <a:t> the increment of the time window between chats </a:t>
            </a:r>
            <a:r>
              <a:rPr lang="en-US" dirty="0">
                <a:solidFill>
                  <a:srgbClr val="F3961E"/>
                </a:solidFill>
              </a:rPr>
              <a:t>confirms</a:t>
            </a:r>
            <a:r>
              <a:rPr lang="en-US" dirty="0"/>
              <a:t> the low number of exchanging messages between the victim and the predator (</a:t>
            </a:r>
            <a:r>
              <a:rPr lang="en-US" i="1" dirty="0"/>
              <a:t>&lt; 100 messages per session for almost all the sessions</a:t>
            </a:r>
            <a:r>
              <a:rPr lang="en-US" dirty="0"/>
              <a:t>)</a:t>
            </a:r>
          </a:p>
          <a:p>
            <a:pPr marL="342900" indent="-342900" algn="ctr"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rgbClr val="C00000"/>
                </a:solidFill>
              </a:rPr>
              <a:t>predators tend to insist long enough before aborting a conversation with their potential victim, even when he or she does not respond to their messages</a:t>
            </a:r>
            <a:endParaRPr lang="el-GR" b="1" i="1" dirty="0">
              <a:solidFill>
                <a:srgbClr val="C00000"/>
              </a:solidFill>
            </a:endParaRPr>
          </a:p>
          <a:p>
            <a:pPr marL="342900" indent="-342900" algn="just">
              <a:spcAft>
                <a:spcPts val="1200"/>
              </a:spcAft>
              <a:buClr>
                <a:schemeClr val="accent5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B64B81C7-3CFB-4C38-AE26-A44CF78CB4A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88" y="2012829"/>
            <a:ext cx="6796803" cy="38133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52491" y="1401613"/>
            <a:ext cx="107589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Reciprocal sessions: Larger number of exchanging messages for larger time window 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312427"/>
      </p:ext>
    </p:extLst>
  </p:cSld>
  <p:clrMapOvr>
    <a:masterClrMapping/>
  </p:clrMapOvr>
  <p:transition spd="slow">
    <p:push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sldNum" idx="12"/>
          </p:nvPr>
        </p:nvSpPr>
        <p:spPr>
          <a:xfrm>
            <a:off x="9448800" y="648391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 dirty="0"/>
          </a:p>
        </p:txBody>
      </p:sp>
      <p:sp>
        <p:nvSpPr>
          <p:cNvPr id="117" name="Google Shape;117;p15"/>
          <p:cNvSpPr txBox="1">
            <a:spLocks noGrp="1"/>
          </p:cNvSpPr>
          <p:nvPr>
            <p:ph type="title"/>
          </p:nvPr>
        </p:nvSpPr>
        <p:spPr>
          <a:xfrm>
            <a:off x="2440772" y="-2"/>
            <a:ext cx="9751200" cy="11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/>
              <a:t>Research Approach</a:t>
            </a:r>
            <a:endParaRPr dirty="0"/>
          </a:p>
        </p:txBody>
      </p:sp>
      <p:sp>
        <p:nvSpPr>
          <p:cNvPr id="8" name="Google Shape;119;p15"/>
          <p:cNvSpPr/>
          <p:nvPr/>
        </p:nvSpPr>
        <p:spPr>
          <a:xfrm>
            <a:off x="1066800" y="5437127"/>
            <a:ext cx="10058400" cy="82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just">
              <a:spcBef>
                <a:spcPts val="600"/>
              </a:spcBef>
              <a:spcAft>
                <a:spcPts val="1600"/>
              </a:spcAft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Publication</a:t>
            </a:r>
            <a:r>
              <a:rPr lang="en-US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6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V., Moustaka, Z., Theodosiou, A., Vakali, A., Kounoudes, L.-G., Anthopoulos. (2019). Enhancing Social Networking in Smart Cities: Privacy and Security Borderlines. Technological Forecasting &amp; Social Change 142, 285-300.</a:t>
            </a:r>
          </a:p>
        </p:txBody>
      </p:sp>
      <p:sp>
        <p:nvSpPr>
          <p:cNvPr id="12" name="Google Shape;108;p14"/>
          <p:cNvSpPr txBox="1">
            <a:spLocks/>
          </p:cNvSpPr>
          <p:nvPr/>
        </p:nvSpPr>
        <p:spPr>
          <a:xfrm>
            <a:off x="334851" y="1570706"/>
            <a:ext cx="11331631" cy="171340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1D75BF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‒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→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SzPts val="3000"/>
              <a:buNone/>
            </a:pPr>
            <a:r>
              <a:rPr lang="en-US" sz="2600" dirty="0">
                <a:solidFill>
                  <a:schemeClr val="accent5"/>
                </a:solidFill>
              </a:rPr>
              <a:t>Literature Review </a:t>
            </a:r>
          </a:p>
          <a:p>
            <a:pPr algn="just">
              <a:spcBef>
                <a:spcPts val="1200"/>
              </a:spcBef>
              <a:buClr>
                <a:schemeClr val="accent5"/>
              </a:buClr>
              <a:buSzPts val="2800"/>
            </a:pPr>
            <a:r>
              <a:rPr lang="en-US" sz="2400" dirty="0"/>
              <a:t>Selection and critical analysis of more than 70 research articles published the last years in scientific journals and proceedings of international conferences</a:t>
            </a:r>
          </a:p>
          <a:p>
            <a:pPr algn="just">
              <a:spcBef>
                <a:spcPts val="1200"/>
              </a:spcBef>
              <a:buClr>
                <a:schemeClr val="accent5"/>
              </a:buClr>
              <a:buSzPts val="2800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254" y="3165818"/>
            <a:ext cx="2238166" cy="20507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9707" y="3504702"/>
            <a:ext cx="1281385" cy="167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561076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505B014C-5BD2-7E46-9D9F-01FB89833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219" y="0"/>
            <a:ext cx="3582586" cy="1025645"/>
          </a:xfr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9BF4DB3-2214-074B-9AD4-905857EE6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4th Plenary Meeting, TID, July 2018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065BD6-BCFB-9F44-96F7-C2BB6C54C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14ED-2B4D-4631-A783-32896CE1C6E8}" type="slidenum">
              <a:rPr lang="en-US" smtClean="0"/>
              <a:t>22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B4A3AF-1EE3-834A-98C3-416C38790B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7794">
            <a:off x="8483600" y="440867"/>
            <a:ext cx="2810197" cy="447624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E89A7AB-7382-894F-A823-EDF71B06C3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81" y="1174450"/>
            <a:ext cx="2598212" cy="52578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1B2C2ED-0997-3040-A9D1-38A4BA37E6A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0324" y="4899996"/>
            <a:ext cx="3036836" cy="128945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1493A4A-7DC3-E044-AB68-B16D84C14A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85134" y="1441049"/>
            <a:ext cx="4160803" cy="4748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843300"/>
      </p:ext>
    </p:extLst>
  </p:cSld>
  <p:clrMapOvr>
    <a:masterClrMapping/>
  </p:clrMapOvr>
  <p:transition spd="slow">
    <p:push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14ED-2B4D-4631-A783-32896CE1C6E8}" type="slidenum">
              <a:rPr lang="en-US" smtClean="0"/>
              <a:t>23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721289" y="872311"/>
            <a:ext cx="4749420" cy="1980022"/>
            <a:chOff x="2975212" y="2396859"/>
            <a:chExt cx="4749420" cy="198002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7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0" r="46011"/>
            <a:stretch/>
          </p:blipFill>
          <p:spPr bwMode="auto">
            <a:xfrm>
              <a:off x="2975212" y="2396859"/>
              <a:ext cx="1856096" cy="19800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281683" y="3386870"/>
              <a:ext cx="244294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Thank you!</a:t>
              </a:r>
            </a:p>
          </p:txBody>
        </p:sp>
      </p:grpSp>
      <p:pic>
        <p:nvPicPr>
          <p:cNvPr id="10" name="Picture 2" descr="Image result for department of informatics auth log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751" y="3812456"/>
            <a:ext cx="3577076" cy="1022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7277613" y="4092973"/>
            <a:ext cx="27045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ranklin Gothic Book" panose="020B0503020102020204" pitchFamily="34" charset="0"/>
              </a:defRPr>
            </a:lvl9pPr>
          </a:lstStyle>
          <a:p>
            <a:pPr eaLnBrk="1" hangingPunct="1"/>
            <a:r>
              <a:rPr lang="en-US" sz="2400" u="sng" dirty="0">
                <a:solidFill>
                  <a:srgbClr val="0000FF"/>
                </a:solidFill>
                <a:latin typeface="Times New Roman" panose="02020603050405020304" pitchFamily="18" charset="0"/>
                <a:ea typeface="MS Mincho"/>
                <a:cs typeface="Times New Roman" panose="02020603050405020304" pitchFamily="18" charset="0"/>
                <a:hlinkClick r:id="rId5"/>
              </a:rPr>
              <a:t>avakali@csd.auth.gr</a:t>
            </a:r>
            <a:endParaRPr lang="en-US" sz="2400" dirty="0">
              <a:ea typeface="MS Mincho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0189" y="6124498"/>
            <a:ext cx="6691622" cy="71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52320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body" idx="1"/>
          </p:nvPr>
        </p:nvSpPr>
        <p:spPr>
          <a:xfrm>
            <a:off x="334851" y="1570706"/>
            <a:ext cx="11331631" cy="4551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SzPts val="3000"/>
              <a:buNone/>
            </a:pPr>
            <a:r>
              <a:rPr lang="en-US" sz="2600" i="1" dirty="0">
                <a:solidFill>
                  <a:schemeClr val="accent5"/>
                </a:solidFill>
              </a:rPr>
              <a:t>look for </a:t>
            </a:r>
            <a:r>
              <a:rPr lang="en-US" sz="2600" dirty="0">
                <a:solidFill>
                  <a:schemeClr val="accent5"/>
                </a:solidFill>
              </a:rPr>
              <a:t>: </a:t>
            </a:r>
            <a:r>
              <a:rPr lang="en-US" sz="2600" b="1" dirty="0">
                <a:solidFill>
                  <a:schemeClr val="accent5"/>
                </a:solidFill>
              </a:rPr>
              <a:t>i)</a:t>
            </a:r>
            <a:r>
              <a:rPr lang="en-US" sz="2600" dirty="0">
                <a:solidFill>
                  <a:schemeClr val="accent5"/>
                </a:solidFill>
              </a:rPr>
              <a:t> user behavior and experience on OSNs, </a:t>
            </a:r>
          </a:p>
          <a:p>
            <a:pPr marL="0" lvl="0" indent="0" algn="ctr">
              <a:spcBef>
                <a:spcPts val="0"/>
              </a:spcBef>
              <a:buSzPts val="3000"/>
              <a:buNone/>
            </a:pPr>
            <a:r>
              <a:rPr lang="en-US" sz="2600" b="1" dirty="0">
                <a:solidFill>
                  <a:schemeClr val="accent5"/>
                </a:solidFill>
              </a:rPr>
              <a:t>ii)</a:t>
            </a:r>
            <a:r>
              <a:rPr lang="en-US" sz="2600" dirty="0">
                <a:solidFill>
                  <a:schemeClr val="accent5"/>
                </a:solidFill>
              </a:rPr>
              <a:t> security threats and privacy risks, and </a:t>
            </a:r>
          </a:p>
          <a:p>
            <a:pPr marL="0" lvl="0" indent="0" algn="ctr">
              <a:spcBef>
                <a:spcPts val="0"/>
              </a:spcBef>
              <a:buSzPts val="3000"/>
              <a:buNone/>
            </a:pPr>
            <a:r>
              <a:rPr lang="en-US" sz="2600" b="1" dirty="0">
                <a:solidFill>
                  <a:schemeClr val="accent5"/>
                </a:solidFill>
              </a:rPr>
              <a:t>iii)</a:t>
            </a:r>
            <a:r>
              <a:rPr lang="en-US" sz="2600" dirty="0">
                <a:solidFill>
                  <a:schemeClr val="accent5"/>
                </a:solidFill>
              </a:rPr>
              <a:t> privacy leakage on OSNs </a:t>
            </a:r>
          </a:p>
          <a:p>
            <a:pPr algn="just">
              <a:spcBef>
                <a:spcPts val="1200"/>
              </a:spcBef>
              <a:buClr>
                <a:schemeClr val="accent5"/>
              </a:buClr>
              <a:buSzPts val="2800"/>
            </a:pPr>
            <a:r>
              <a:rPr lang="en-US" sz="2400" dirty="0"/>
              <a:t>Identification of the </a:t>
            </a:r>
            <a:r>
              <a:rPr lang="en-US" sz="2400" i="1" dirty="0">
                <a:solidFill>
                  <a:srgbClr val="C00000"/>
                </a:solidFill>
              </a:rPr>
              <a:t>main reasons</a:t>
            </a:r>
            <a:r>
              <a:rPr lang="en-US" sz="2400" dirty="0"/>
              <a:t> that motivate users to participate and disclose their personal information in OSNs</a:t>
            </a:r>
          </a:p>
          <a:p>
            <a:pPr algn="just">
              <a:spcBef>
                <a:spcPts val="1200"/>
              </a:spcBef>
              <a:buClr>
                <a:schemeClr val="accent5"/>
              </a:buClr>
              <a:buSzPts val="2800"/>
            </a:pPr>
            <a:r>
              <a:rPr lang="en-US" sz="2400" dirty="0"/>
              <a:t>Analysis and classification of security and privacy risks on OSNs, focusing on </a:t>
            </a:r>
            <a:r>
              <a:rPr lang="en-US" sz="2400" i="1" dirty="0">
                <a:solidFill>
                  <a:srgbClr val="C00000"/>
                </a:solidFill>
              </a:rPr>
              <a:t>threats concerning children</a:t>
            </a:r>
            <a:r>
              <a:rPr lang="en-US" sz="2400" dirty="0"/>
              <a:t> </a:t>
            </a:r>
          </a:p>
          <a:p>
            <a:pPr algn="just">
              <a:spcBef>
                <a:spcPts val="1200"/>
              </a:spcBef>
              <a:buClr>
                <a:schemeClr val="accent5"/>
              </a:buClr>
              <a:buSzPts val="2800"/>
            </a:pPr>
            <a:r>
              <a:rPr lang="en-US" sz="2400" dirty="0"/>
              <a:t>Analysis of user privacy when sharing information with others and </a:t>
            </a:r>
            <a:r>
              <a:rPr lang="en-US" sz="2400" i="1" dirty="0">
                <a:solidFill>
                  <a:srgbClr val="C00000"/>
                </a:solidFill>
              </a:rPr>
              <a:t>privacy leakage </a:t>
            </a:r>
            <a:r>
              <a:rPr lang="en-US" sz="2400" dirty="0"/>
              <a:t>in OSNs</a:t>
            </a:r>
          </a:p>
          <a:p>
            <a:pPr algn="just">
              <a:spcBef>
                <a:spcPts val="1200"/>
              </a:spcBef>
              <a:buClr>
                <a:schemeClr val="accent5"/>
              </a:buClr>
              <a:buSzPts val="2800"/>
            </a:pPr>
            <a:r>
              <a:rPr lang="en-US" sz="2400" dirty="0"/>
              <a:t>Discussion on </a:t>
            </a:r>
            <a:r>
              <a:rPr lang="en-US" sz="2400" i="1" dirty="0">
                <a:solidFill>
                  <a:srgbClr val="C00000"/>
                </a:solidFill>
              </a:rPr>
              <a:t>encouraging secure online behavior </a:t>
            </a:r>
            <a:r>
              <a:rPr lang="en-US" sz="2400" dirty="0"/>
              <a:t>and possible solutions to protect the safety and privacy of users of social networks focusing on children</a:t>
            </a:r>
          </a:p>
          <a:p>
            <a:pPr algn="just">
              <a:spcBef>
                <a:spcPts val="1200"/>
              </a:spcBef>
              <a:buClr>
                <a:schemeClr val="accent5"/>
              </a:buClr>
              <a:buSzPts val="2800"/>
            </a:pPr>
            <a:endParaRPr lang="en-US" dirty="0"/>
          </a:p>
        </p:txBody>
      </p:sp>
      <p:sp>
        <p:nvSpPr>
          <p:cNvPr id="109" name="Google Shape;109;p14"/>
          <p:cNvSpPr txBox="1">
            <a:spLocks noGrp="1"/>
          </p:cNvSpPr>
          <p:nvPr>
            <p:ph type="sldNum" idx="12"/>
          </p:nvPr>
        </p:nvSpPr>
        <p:spPr>
          <a:xfrm>
            <a:off x="9448800" y="648391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2440772" y="-2"/>
            <a:ext cx="9751228" cy="1133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/>
              <a:t>Problem Formulation </a:t>
            </a:r>
            <a:endParaRPr dirty="0"/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sldNum" idx="12"/>
          </p:nvPr>
        </p:nvSpPr>
        <p:spPr>
          <a:xfrm>
            <a:off x="9448800" y="648391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  <p:sp>
        <p:nvSpPr>
          <p:cNvPr id="134" name="Google Shape;134;p17"/>
          <p:cNvSpPr/>
          <p:nvPr/>
        </p:nvSpPr>
        <p:spPr>
          <a:xfrm>
            <a:off x="360609" y="1493947"/>
            <a:ext cx="11114467" cy="453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 indent="-457200" algn="just"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Privacy</a:t>
            </a:r>
            <a:r>
              <a:rPr lang="en-US" sz="2400" dirty="0">
                <a:solidFill>
                  <a:schemeClr val="accent5"/>
                </a:solidFill>
                <a:ea typeface="Calibri"/>
                <a:cs typeface="Calibri"/>
                <a:sym typeface="Calibri"/>
              </a:rPr>
              <a:t> 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concerns the </a:t>
            </a:r>
            <a:r>
              <a:rPr lang="en-US" sz="2400" dirty="0">
                <a:solidFill>
                  <a:schemeClr val="accent5"/>
                </a:solidFill>
                <a:ea typeface="Calibri"/>
                <a:cs typeface="Calibri"/>
                <a:sym typeface="Calibri"/>
              </a:rPr>
              <a:t>protection of individuals’ personal information from the illegal disclosure 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and use by third malicious parties and is directly related to the </a:t>
            </a:r>
            <a:r>
              <a:rPr lang="en-US" sz="2400" dirty="0">
                <a:solidFill>
                  <a:schemeClr val="accent5"/>
                </a:solidFill>
                <a:ea typeface="Calibri"/>
                <a:cs typeface="Calibri"/>
                <a:sym typeface="Calibri"/>
              </a:rPr>
              <a:t>individual's online behavior 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and </a:t>
            </a:r>
            <a:r>
              <a:rPr lang="en-US" sz="2400" dirty="0">
                <a:solidFill>
                  <a:schemeClr val="accent5"/>
                </a:solidFill>
                <a:ea typeface="Calibri"/>
                <a:cs typeface="Calibri"/>
                <a:sym typeface="Calibri"/>
              </a:rPr>
              <a:t>privacy preferences</a:t>
            </a:r>
          </a:p>
          <a:p>
            <a:pPr lvl="1" indent="-457200" algn="just"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Security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refers to the </a:t>
            </a:r>
            <a:r>
              <a:rPr lang="en-US" sz="2400" dirty="0">
                <a:solidFill>
                  <a:schemeClr val="accent5"/>
                </a:solidFill>
                <a:ea typeface="Calibri"/>
                <a:cs typeface="Calibri"/>
                <a:sym typeface="Calibri"/>
              </a:rPr>
              <a:t>protection of OSN users from threats caused 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either by </a:t>
            </a:r>
            <a:r>
              <a:rPr lang="en-US" sz="2400" dirty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inside</a:t>
            </a:r>
            <a:r>
              <a:rPr lang="en-US" sz="2400" dirty="0">
                <a:solidFill>
                  <a:schemeClr val="accent5"/>
                </a:solidFill>
                <a:ea typeface="Calibri"/>
                <a:cs typeface="Calibri"/>
                <a:sym typeface="Calibri"/>
              </a:rPr>
              <a:t> attackers 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(i.e. other OSNs users) or by </a:t>
            </a:r>
            <a:r>
              <a:rPr lang="en-US" sz="2400" dirty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external</a:t>
            </a:r>
            <a:r>
              <a:rPr lang="en-US" sz="2400" dirty="0">
                <a:solidFill>
                  <a:schemeClr val="accent5"/>
                </a:solidFill>
                <a:ea typeface="Calibri"/>
                <a:cs typeface="Calibri"/>
                <a:sym typeface="Calibri"/>
              </a:rPr>
              <a:t> attackers 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(i.e., individuals who do not participate but can commit attacks on the OSNs system) who exploit the unawareness and naivety of their potential victims</a:t>
            </a:r>
          </a:p>
          <a:p>
            <a:pPr lvl="1" indent="-457200" algn="just">
              <a:spcBef>
                <a:spcPts val="600"/>
              </a:spcBef>
              <a:spcAft>
                <a:spcPts val="600"/>
              </a:spcAft>
              <a:buClr>
                <a:schemeClr val="accent5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 </a:t>
            </a:r>
            <a:r>
              <a:rPr lang="en-US" sz="2400" dirty="0">
                <a:solidFill>
                  <a:schemeClr val="accent5"/>
                </a:solidFill>
                <a:ea typeface="Calibri"/>
                <a:cs typeface="Calibri"/>
                <a:sym typeface="Calibri"/>
              </a:rPr>
              <a:t>disclosure of children's information 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on OSNs is mainly dependent on their parents and the closed family circle (e.g., siblings, relatives, etc.)</a:t>
            </a:r>
          </a:p>
          <a:p>
            <a:pPr lvl="1" indent="-457200" algn="just">
              <a:spcBef>
                <a:spcPts val="600"/>
              </a:spcBef>
              <a:buClr>
                <a:schemeClr val="accent5"/>
              </a:buClr>
              <a:buSzPts val="26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1" indent="-457200" algn="just">
              <a:spcBef>
                <a:spcPts val="600"/>
              </a:spcBef>
              <a:buClr>
                <a:schemeClr val="accent5"/>
              </a:buClr>
              <a:buSzPts val="26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7"/>
          <p:cNvSpPr txBox="1">
            <a:spLocks noGrp="1"/>
          </p:cNvSpPr>
          <p:nvPr>
            <p:ph type="title"/>
          </p:nvPr>
        </p:nvSpPr>
        <p:spPr>
          <a:xfrm>
            <a:off x="2440772" y="-2"/>
            <a:ext cx="9751200" cy="11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/>
              <a:t>Conclusions (1/2)</a:t>
            </a:r>
            <a:endParaRPr dirty="0"/>
          </a:p>
        </p:txBody>
      </p:sp>
    </p:spTree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sldNum" idx="12"/>
          </p:nvPr>
        </p:nvSpPr>
        <p:spPr>
          <a:xfrm>
            <a:off x="9448800" y="648391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  <p:sp>
        <p:nvSpPr>
          <p:cNvPr id="134" name="Google Shape;134;p17"/>
          <p:cNvSpPr/>
          <p:nvPr/>
        </p:nvSpPr>
        <p:spPr>
          <a:xfrm>
            <a:off x="347730" y="1477735"/>
            <a:ext cx="11011435" cy="37510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1" indent="-457200" algn="just">
              <a:spcBef>
                <a:spcPts val="600"/>
              </a:spcBef>
              <a:buClr>
                <a:schemeClr val="accent5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The behavior of individuals in OSNs is quite difficult to be adequately clarified and predicted, while is determined mainly by:</a:t>
            </a:r>
          </a:p>
          <a:p>
            <a:pPr lvl="2" indent="-457200" algn="just">
              <a:spcBef>
                <a:spcPts val="600"/>
              </a:spcBef>
              <a:buClr>
                <a:schemeClr val="accent5"/>
              </a:buClr>
              <a:buSzPct val="100000"/>
              <a:buFont typeface="Calibri" panose="020F0502020204030204" pitchFamily="34" charset="0"/>
              <a:buChar char="―"/>
            </a:pPr>
            <a:r>
              <a:rPr lang="en-US" sz="2400" dirty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psychological</a:t>
            </a:r>
            <a:r>
              <a:rPr lang="en-US" sz="2400" dirty="0">
                <a:solidFill>
                  <a:schemeClr val="accent5"/>
                </a:solidFill>
                <a:ea typeface="Calibri"/>
                <a:cs typeface="Calibri"/>
                <a:sym typeface="Calibri"/>
              </a:rPr>
              <a:t> (personal) factors 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(e.g., level of individual's education, habits, self-esteem, self-presentation, personality, etc.)</a:t>
            </a:r>
          </a:p>
          <a:p>
            <a:pPr lvl="2" indent="-457200" algn="just">
              <a:spcBef>
                <a:spcPts val="600"/>
              </a:spcBef>
              <a:buClr>
                <a:schemeClr val="accent5"/>
              </a:buClr>
              <a:buSzPct val="100000"/>
              <a:buFont typeface="Calibri" panose="020F0502020204030204" pitchFamily="34" charset="0"/>
              <a:buChar char="―"/>
            </a:pPr>
            <a:r>
              <a:rPr lang="en-US" sz="2400" dirty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demographic</a:t>
            </a:r>
            <a:r>
              <a:rPr lang="en-US" sz="2400" dirty="0">
                <a:solidFill>
                  <a:schemeClr val="accent5"/>
                </a:solidFill>
                <a:ea typeface="Calibri"/>
                <a:cs typeface="Calibri"/>
                <a:sym typeface="Calibri"/>
              </a:rPr>
              <a:t> factors 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(e.g., age, gender, etc.)</a:t>
            </a:r>
          </a:p>
          <a:p>
            <a:pPr lvl="2" indent="-457200" algn="just">
              <a:spcBef>
                <a:spcPts val="600"/>
              </a:spcBef>
              <a:buClr>
                <a:schemeClr val="accent5"/>
              </a:buClr>
              <a:buSzPct val="100000"/>
              <a:buFont typeface="Calibri" panose="020F0502020204030204" pitchFamily="34" charset="0"/>
              <a:buChar char="―"/>
            </a:pPr>
            <a:r>
              <a:rPr lang="en-US" sz="2400" dirty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socio-political</a:t>
            </a:r>
            <a:r>
              <a:rPr lang="en-US" sz="2400" dirty="0">
                <a:solidFill>
                  <a:schemeClr val="accent5"/>
                </a:solidFill>
                <a:ea typeface="Calibri"/>
                <a:cs typeface="Calibri"/>
                <a:sym typeface="Calibri"/>
              </a:rPr>
              <a:t> factors </a:t>
            </a:r>
            <a:r>
              <a:rPr lang="en-US" sz="24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(e.g., legislation related to privacy and security protection, level of public education, city's or country's culture, etc.)</a:t>
            </a:r>
          </a:p>
          <a:p>
            <a:pPr lvl="1" indent="-457200" algn="just">
              <a:spcBef>
                <a:spcPts val="600"/>
              </a:spcBef>
              <a:buClr>
                <a:schemeClr val="accent5"/>
              </a:buClr>
              <a:buSzPts val="26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7"/>
          <p:cNvSpPr txBox="1">
            <a:spLocks noGrp="1"/>
          </p:cNvSpPr>
          <p:nvPr>
            <p:ph type="title"/>
          </p:nvPr>
        </p:nvSpPr>
        <p:spPr>
          <a:xfrm>
            <a:off x="2440772" y="-2"/>
            <a:ext cx="9751200" cy="11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/>
              <a:t>Conclusions (2/2)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1662" y="4923600"/>
            <a:ext cx="1688738" cy="932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982542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514ED-2B4D-4631-A783-32896CE1C6E8}" type="slidenum">
              <a:rPr lang="en-US" smtClean="0"/>
              <a:t>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25445" y="3161235"/>
            <a:ext cx="714111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90000"/>
              </a:lnSpc>
              <a:buSzPts val="3000"/>
            </a:pPr>
            <a:r>
              <a:rPr lang="en-US" sz="3200" b="1" i="1" dirty="0">
                <a:solidFill>
                  <a:schemeClr val="accent5"/>
                </a:solidFill>
              </a:rPr>
              <a:t>Hate Speech Detection in OSNs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025154759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4"/>
          <p:cNvSpPr txBox="1">
            <a:spLocks noGrp="1"/>
          </p:cNvSpPr>
          <p:nvPr>
            <p:ph type="body" idx="1"/>
          </p:nvPr>
        </p:nvSpPr>
        <p:spPr>
          <a:xfrm>
            <a:off x="334851" y="1699496"/>
            <a:ext cx="11331631" cy="43229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US" sz="3000" b="1" dirty="0">
                <a:solidFill>
                  <a:schemeClr val="accent5"/>
                </a:solidFill>
              </a:rPr>
              <a:t>Hate Speech Detection in OSNs</a:t>
            </a:r>
            <a:endParaRPr dirty="0"/>
          </a:p>
          <a:p>
            <a:pPr algn="just">
              <a:spcBef>
                <a:spcPts val="1200"/>
              </a:spcBef>
              <a:buClr>
                <a:schemeClr val="accent5"/>
              </a:buClr>
              <a:buSzPts val="2800"/>
            </a:pPr>
            <a:r>
              <a:rPr lang="en-US" dirty="0"/>
              <a:t>Social Media are ubiquitous</a:t>
            </a:r>
            <a:endParaRPr dirty="0"/>
          </a:p>
          <a:p>
            <a:pPr algn="just">
              <a:spcBef>
                <a:spcPts val="1200"/>
              </a:spcBef>
              <a:buClr>
                <a:schemeClr val="accent5"/>
              </a:buClr>
              <a:buSzPts val="2800"/>
            </a:pPr>
            <a:r>
              <a:rPr lang="en-US" dirty="0"/>
              <a:t>Hateful &amp; Abusive behaviors are increasingly emerging online</a:t>
            </a:r>
            <a:endParaRPr dirty="0"/>
          </a:p>
          <a:p>
            <a:pPr algn="just">
              <a:spcBef>
                <a:spcPts val="1200"/>
              </a:spcBef>
              <a:buClr>
                <a:schemeClr val="accent5"/>
              </a:buClr>
              <a:buSzPts val="2800"/>
            </a:pPr>
            <a:r>
              <a:rPr lang="en-US" dirty="0"/>
              <a:t>Everyone is potentially affected (users, OSN companies etc.)</a:t>
            </a:r>
            <a:endParaRPr dirty="0"/>
          </a:p>
          <a:p>
            <a:pPr algn="just">
              <a:spcBef>
                <a:spcPts val="1200"/>
              </a:spcBef>
              <a:buClr>
                <a:schemeClr val="accent5"/>
              </a:buClr>
              <a:buSzPts val="2800"/>
            </a:pPr>
            <a:r>
              <a:rPr lang="en-US" dirty="0"/>
              <a:t>Very hard to address adequately</a:t>
            </a:r>
            <a:endParaRPr dirty="0"/>
          </a:p>
          <a:p>
            <a:pPr algn="just">
              <a:spcBef>
                <a:spcPts val="1200"/>
              </a:spcBef>
              <a:buClr>
                <a:schemeClr val="accent5"/>
              </a:buClr>
              <a:buSzPts val="2800"/>
            </a:pPr>
            <a:r>
              <a:rPr lang="en-US" dirty="0"/>
              <a:t>Controversial topic, thin line between freedom of speech</a:t>
            </a:r>
            <a:endParaRPr dirty="0"/>
          </a:p>
        </p:txBody>
      </p:sp>
      <p:sp>
        <p:nvSpPr>
          <p:cNvPr id="109" name="Google Shape;109;p14"/>
          <p:cNvSpPr txBox="1">
            <a:spLocks noGrp="1"/>
          </p:cNvSpPr>
          <p:nvPr>
            <p:ph type="sldNum" idx="12"/>
          </p:nvPr>
        </p:nvSpPr>
        <p:spPr>
          <a:xfrm>
            <a:off x="9448800" y="648391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  <p:sp>
        <p:nvSpPr>
          <p:cNvPr id="110" name="Google Shape;110;p14"/>
          <p:cNvSpPr txBox="1">
            <a:spLocks noGrp="1"/>
          </p:cNvSpPr>
          <p:nvPr>
            <p:ph type="title"/>
          </p:nvPr>
        </p:nvSpPr>
        <p:spPr>
          <a:xfrm>
            <a:off x="2440772" y="-2"/>
            <a:ext cx="9751228" cy="1133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/>
              <a:t>Problem Formulation 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1094" y="4896068"/>
            <a:ext cx="2438611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78020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>
            <a:spLocks noGrp="1"/>
          </p:cNvSpPr>
          <p:nvPr>
            <p:ph type="sldNum" idx="12"/>
          </p:nvPr>
        </p:nvSpPr>
        <p:spPr>
          <a:xfrm>
            <a:off x="9448800" y="648391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  <p:sp>
        <p:nvSpPr>
          <p:cNvPr id="116" name="Google Shape;116;p15"/>
          <p:cNvSpPr/>
          <p:nvPr/>
        </p:nvSpPr>
        <p:spPr>
          <a:xfrm>
            <a:off x="167426" y="1413339"/>
            <a:ext cx="6310648" cy="400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20700" marR="0" lvl="0" indent="-457200" algn="just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Proposal of a </a:t>
            </a:r>
            <a:r>
              <a:rPr lang="en-US" sz="22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unified deep learning architecture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the </a:t>
            </a:r>
            <a:r>
              <a:rPr lang="en-US" sz="22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detection of inappropriate speech on Twitter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using </a:t>
            </a:r>
            <a:r>
              <a:rPr lang="en-US" sz="2200" dirty="0">
                <a:latin typeface="Calibri"/>
                <a:ea typeface="Calibri"/>
                <a:cs typeface="Calibri"/>
                <a:sym typeface="Calibri"/>
              </a:rPr>
              <a:t>generic features</a:t>
            </a:r>
            <a:r>
              <a:rPr lang="en-US" sz="2200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based on previous works</a:t>
            </a:r>
          </a:p>
          <a:p>
            <a:pPr marL="520700" marR="0" lvl="0" indent="-457200" algn="just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architecture was tested οn several available annotated datasets and in all cases outperformed the original results</a:t>
            </a:r>
          </a:p>
          <a:p>
            <a:pPr marL="520700" indent="-457200" algn="just">
              <a:spcBef>
                <a:spcPts val="600"/>
              </a:spcBef>
              <a:buClr>
                <a:schemeClr val="accent5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C00000"/>
                </a:solidFill>
                <a:ea typeface="Calibri"/>
                <a:cs typeface="Calibri"/>
                <a:sym typeface="Calibri"/>
              </a:rPr>
              <a:t>Crowdsourcing</a:t>
            </a:r>
            <a:r>
              <a:rPr lang="en-US" sz="22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 annotations to create a large-scale Hate Speech Twitter dataset (100k tweets). The final annotated dataset is publicly available on GitHub and has already been shared with more than 50 researchers worldwide</a:t>
            </a:r>
          </a:p>
          <a:p>
            <a:pPr marL="520700" indent="-457200" algn="just">
              <a:spcBef>
                <a:spcPts val="600"/>
              </a:spcBef>
              <a:buClr>
                <a:schemeClr val="accent5"/>
              </a:buClr>
              <a:buSzPts val="2600"/>
              <a:buFont typeface="Arial" panose="020B0604020202020204" pitchFamily="34" charset="0"/>
              <a:buChar char="•"/>
            </a:pPr>
            <a:endParaRPr lang="en-US" sz="2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63500" marR="0" lvl="0" algn="just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600"/>
            </a:pPr>
            <a:endParaRPr sz="2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15"/>
          <p:cNvSpPr txBox="1">
            <a:spLocks noGrp="1"/>
          </p:cNvSpPr>
          <p:nvPr>
            <p:ph type="title"/>
          </p:nvPr>
        </p:nvSpPr>
        <p:spPr>
          <a:xfrm>
            <a:off x="2440772" y="-2"/>
            <a:ext cx="9751200" cy="11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/>
              <a:t>Research Approach (1/2)</a:t>
            </a:r>
            <a:endParaRPr dirty="0"/>
          </a:p>
        </p:txBody>
      </p:sp>
      <p:pic>
        <p:nvPicPr>
          <p:cNvPr id="118" name="Google Shape;118;p15"/>
          <p:cNvPicPr preferRelativeResize="0"/>
          <p:nvPr/>
        </p:nvPicPr>
        <p:blipFill rotWithShape="1">
          <a:blip r:embed="rId3">
            <a:alphaModFix/>
          </a:blip>
          <a:srcRect l="3974" r="26173"/>
          <a:stretch/>
        </p:blipFill>
        <p:spPr>
          <a:xfrm>
            <a:off x="6668325" y="1529262"/>
            <a:ext cx="4973568" cy="40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9" name="Google Shape;119;p15"/>
          <p:cNvSpPr/>
          <p:nvPr/>
        </p:nvSpPr>
        <p:spPr>
          <a:xfrm>
            <a:off x="380726" y="5772031"/>
            <a:ext cx="11506473" cy="59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1000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Publication</a:t>
            </a:r>
            <a:r>
              <a:rPr lang="en-US" sz="1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Founta, A.M., Chatzakou, D., Kourtellis, N., et al. 2019. A Unified Deep Learning Architecture for Abuse Detection. Accepted in ACM Conference on Web Science (WebSci '19), Boston, USA</a:t>
            </a:r>
          </a:p>
          <a:p>
            <a:pPr lvl="0" algn="just">
              <a:spcBef>
                <a:spcPts val="300"/>
              </a:spcBef>
              <a:spcAft>
                <a:spcPts val="300"/>
              </a:spcAft>
            </a:pPr>
            <a:r>
              <a:rPr lang="en-US" sz="1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Founta</a:t>
            </a:r>
            <a:r>
              <a:rPr lang="en-US" sz="1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A.M., </a:t>
            </a:r>
            <a:r>
              <a:rPr lang="en-US" sz="1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Djouvas</a:t>
            </a:r>
            <a:r>
              <a:rPr lang="en-US" sz="1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C., </a:t>
            </a:r>
            <a:r>
              <a:rPr lang="en-US" sz="1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Chatzakou</a:t>
            </a:r>
            <a:r>
              <a:rPr lang="en-US" sz="1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D., </a:t>
            </a:r>
            <a:r>
              <a:rPr lang="en-US" sz="1000" dirty="0" err="1">
                <a:solidFill>
                  <a:schemeClr val="dk1"/>
                </a:solidFill>
                <a:ea typeface="Calibri"/>
                <a:cs typeface="Calibri"/>
                <a:sym typeface="Calibri"/>
              </a:rPr>
              <a:t>Leontiadis</a:t>
            </a:r>
            <a:r>
              <a:rPr lang="en-US" sz="10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, I., et al. 2018. Large Scale Crowdsourcing and Characterization of Twitter Abusive Behavior. Proceedings of the ICWSM '18, Stanford, California.</a:t>
            </a:r>
            <a:r>
              <a:rPr lang="en-US" sz="10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0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>
            <a:spLocks noGrp="1"/>
          </p:cNvSpPr>
          <p:nvPr>
            <p:ph type="sldNum" idx="12"/>
          </p:nvPr>
        </p:nvSpPr>
        <p:spPr>
          <a:xfrm>
            <a:off x="9448800" y="6483916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  <p:sp>
        <p:nvSpPr>
          <p:cNvPr id="134" name="Google Shape;134;p17"/>
          <p:cNvSpPr/>
          <p:nvPr/>
        </p:nvSpPr>
        <p:spPr>
          <a:xfrm>
            <a:off x="193182" y="1310308"/>
            <a:ext cx="11719775" cy="490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R="0" lvl="1" indent="-457200" algn="just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Hateful and abusive speech in OSNs is difficult to differentiate from other forms of profanity</a:t>
            </a:r>
          </a:p>
          <a:p>
            <a:pPr lvl="2" indent="-457200" algn="just">
              <a:spcBef>
                <a:spcPts val="600"/>
              </a:spcBef>
              <a:buClr>
                <a:schemeClr val="accent5"/>
              </a:buClr>
              <a:buSzPts val="2600"/>
              <a:buFont typeface="Calibri" panose="020F0502020204030204" pitchFamily="34" charset="0"/>
              <a:buChar char="―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propose a methodology for annotating a large-scale dataset of inappropriate speech that distinguishes between the various popularly used types</a:t>
            </a:r>
          </a:p>
          <a:p>
            <a:pPr lvl="2" indent="-457200" algn="just">
              <a:spcBef>
                <a:spcPts val="600"/>
              </a:spcBef>
              <a:buClr>
                <a:schemeClr val="accent5"/>
              </a:buClr>
              <a:buSzPts val="2600"/>
              <a:buFont typeface="Calibri" panose="020F0502020204030204" pitchFamily="34" charset="0"/>
              <a:buChar char="―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We also provide a 100k labeled dataset from Twitter, hoping to assist the research community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1" indent="-457200" algn="just" rtl="0"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26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Hate speech can be highly predicted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our proposed unified deep learning classifier that exploits many types of available data and metadata</a:t>
            </a:r>
          </a:p>
          <a:p>
            <a:pPr lvl="2" indent="-457200" algn="just">
              <a:spcBef>
                <a:spcPts val="600"/>
              </a:spcBef>
              <a:buClr>
                <a:schemeClr val="accent5"/>
              </a:buClr>
              <a:buSzPts val="2600"/>
              <a:buFont typeface="Calibri" panose="020F0502020204030204" pitchFamily="34" charset="0"/>
              <a:buChar char="―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proposed classifier has been tested in </a:t>
            </a: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multiple Twitter datasets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showing high performance and </a:t>
            </a:r>
            <a:r>
              <a:rPr lang="en-US" sz="24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one gaming dataset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without any need for fine tuning, in a plug-and-play fashion, showing the potential to easily generalize its use into other platforms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7"/>
          <p:cNvSpPr txBox="1">
            <a:spLocks noGrp="1"/>
          </p:cNvSpPr>
          <p:nvPr>
            <p:ph type="title"/>
          </p:nvPr>
        </p:nvSpPr>
        <p:spPr>
          <a:xfrm>
            <a:off x="2440772" y="-2"/>
            <a:ext cx="9751200" cy="113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dirty="0"/>
              <a:t>Conclusions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77094265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ENCASE Presentation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ENCASE Presentation Template</Template>
  <TotalTime>6315</TotalTime>
  <Words>1423</Words>
  <Application>Microsoft Macintosh PowerPoint</Application>
  <PresentationFormat>Widescreen</PresentationFormat>
  <Paragraphs>125</Paragraphs>
  <Slides>23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MS Mincho</vt:lpstr>
      <vt:lpstr>Arial</vt:lpstr>
      <vt:lpstr>Calibri</vt:lpstr>
      <vt:lpstr>Calibri Light</vt:lpstr>
      <vt:lpstr>Franklin Gothic Book</vt:lpstr>
      <vt:lpstr>Lato</vt:lpstr>
      <vt:lpstr>Times New Roman</vt:lpstr>
      <vt:lpstr>ENCASE Presentation Template</vt:lpstr>
      <vt:lpstr>Bitmap Image</vt:lpstr>
      <vt:lpstr>PowerPoint Presentation</vt:lpstr>
      <vt:lpstr>PowerPoint Presentation</vt:lpstr>
      <vt:lpstr>Problem Formulation </vt:lpstr>
      <vt:lpstr>Conclusions (1/2)</vt:lpstr>
      <vt:lpstr>Conclusions (2/2)</vt:lpstr>
      <vt:lpstr>PowerPoint Presentation</vt:lpstr>
      <vt:lpstr>Problem Formulation </vt:lpstr>
      <vt:lpstr>Research Approach (1/2)</vt:lpstr>
      <vt:lpstr>Conclusions</vt:lpstr>
      <vt:lpstr>PowerPoint Presentation</vt:lpstr>
      <vt:lpstr>Problem Formulation </vt:lpstr>
      <vt:lpstr>Cyberaggression vs. Cyberbullying</vt:lpstr>
      <vt:lpstr>Research Approach</vt:lpstr>
      <vt:lpstr>PowerPoint Presentation</vt:lpstr>
      <vt:lpstr>Problem Formulation </vt:lpstr>
      <vt:lpstr>Experimentation</vt:lpstr>
      <vt:lpstr>PowerPoint Presentation</vt:lpstr>
      <vt:lpstr>Experimentation (1/5)</vt:lpstr>
      <vt:lpstr>PowerPoint Presentation</vt:lpstr>
      <vt:lpstr>Conclusion #4  Reciprocal sessions: Larger number of exchanging messages for larger time window  [Task 4.3]</vt:lpstr>
      <vt:lpstr>Research Approach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t.christophides</dc:creator>
  <cp:lastModifiedBy>Microsoft Office User</cp:lastModifiedBy>
  <cp:revision>481</cp:revision>
  <dcterms:created xsi:type="dcterms:W3CDTF">2016-09-26T08:15:47Z</dcterms:created>
  <dcterms:modified xsi:type="dcterms:W3CDTF">2019-05-13T06:19:03Z</dcterms:modified>
</cp:coreProperties>
</file>